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259" r:id="rId4"/>
    <p:sldId id="260" r:id="rId5"/>
    <p:sldId id="273" r:id="rId6"/>
    <p:sldId id="274" r:id="rId7"/>
    <p:sldId id="261" r:id="rId8"/>
    <p:sldId id="276" r:id="rId9"/>
    <p:sldId id="7694" r:id="rId10"/>
    <p:sldId id="7695" r:id="rId11"/>
    <p:sldId id="7696" r:id="rId12"/>
    <p:sldId id="7693" r:id="rId1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4" roundtripDataSignature="AMtx7mgI8t/KJypyyFi1OXDgVtT4NnFXr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66"/>
    <p:restoredTop sz="94832"/>
  </p:normalViewPr>
  <p:slideViewPr>
    <p:cSldViewPr snapToGrid="0">
      <p:cViewPr varScale="1">
        <p:scale>
          <a:sx n="134" d="100"/>
          <a:sy n="134" d="100"/>
        </p:scale>
        <p:origin x="832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customschemas.google.com/relationships/presentationmetadata" Target="metadata"/><Relationship Id="rId5" Type="http://schemas.openxmlformats.org/officeDocument/2006/relationships/slide" Target="slides/slide4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6" name="Google Shape;15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Virginia site added.</a:t>
            </a:r>
            <a:endParaRPr/>
          </a:p>
        </p:txBody>
      </p:sp>
      <p:sp>
        <p:nvSpPr>
          <p:cNvPr id="157" name="Google Shape;157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" name="Google Shape;163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Virginia site added.</a:t>
            </a:r>
            <a:endParaRPr/>
          </a:p>
        </p:txBody>
      </p:sp>
      <p:sp>
        <p:nvSpPr>
          <p:cNvPr id="164" name="Google Shape;164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20" descr="Text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r="79028" b="5185"/>
          <a:stretch/>
        </p:blipFill>
        <p:spPr>
          <a:xfrm>
            <a:off x="0" y="127790"/>
            <a:ext cx="2804636" cy="237744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0"/>
          <p:cNvSpPr/>
          <p:nvPr/>
        </p:nvSpPr>
        <p:spPr>
          <a:xfrm>
            <a:off x="0" y="6711696"/>
            <a:ext cx="12192000" cy="146304"/>
          </a:xfrm>
          <a:prstGeom prst="rect">
            <a:avLst/>
          </a:prstGeom>
          <a:solidFill>
            <a:srgbClr val="BE074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0"/>
          <p:cNvSpPr txBox="1"/>
          <p:nvPr/>
        </p:nvSpPr>
        <p:spPr>
          <a:xfrm>
            <a:off x="357445" y="2467538"/>
            <a:ext cx="11477106" cy="1846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none" strike="noStrike" cap="none">
                <a:solidFill>
                  <a:srgbClr val="BE074C"/>
                </a:solidFill>
                <a:latin typeface="Arial"/>
                <a:ea typeface="Arial"/>
                <a:cs typeface="Arial"/>
                <a:sym typeface="Arial"/>
              </a:rPr>
              <a:t>HEAL</a:t>
            </a:r>
            <a:r>
              <a:rPr lang="en-US" sz="6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thy Brain and Child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Development Study</a:t>
            </a:r>
            <a:endParaRPr/>
          </a:p>
        </p:txBody>
      </p:sp>
      <p:pic>
        <p:nvPicPr>
          <p:cNvPr id="19" name="Google Shape;19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38182" y="5099100"/>
            <a:ext cx="3253818" cy="1612596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20"/>
          <p:cNvSpPr/>
          <p:nvPr/>
        </p:nvSpPr>
        <p:spPr>
          <a:xfrm>
            <a:off x="-3" y="0"/>
            <a:ext cx="12192000" cy="146304"/>
          </a:xfrm>
          <a:prstGeom prst="rect">
            <a:avLst/>
          </a:prstGeom>
          <a:solidFill>
            <a:srgbClr val="BE074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20"/>
          <p:cNvSpPr txBox="1">
            <a:spLocks noGrp="1"/>
          </p:cNvSpPr>
          <p:nvPr>
            <p:ph type="ctrTitle"/>
          </p:nvPr>
        </p:nvSpPr>
        <p:spPr>
          <a:xfrm>
            <a:off x="1523997" y="5009709"/>
            <a:ext cx="9144000" cy="1006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9BD6"/>
              </a:buClr>
              <a:buSzPts val="3600"/>
              <a:buFont typeface="Arial"/>
              <a:buNone/>
              <a:defRPr sz="3600">
                <a:solidFill>
                  <a:srgbClr val="199BD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0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366"/>
            </a:avLst>
          </a:prstGeom>
          <a:gradFill>
            <a:gsLst>
              <a:gs pos="0">
                <a:srgbClr val="24AE70"/>
              </a:gs>
              <a:gs pos="100000">
                <a:srgbClr val="199BD6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366"/>
            </a:avLst>
          </a:prstGeom>
          <a:gradFill>
            <a:gsLst>
              <a:gs pos="0">
                <a:srgbClr val="24AE70"/>
              </a:gs>
              <a:gs pos="100000">
                <a:srgbClr val="199BD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Blank">
  <p:cSld name="3_Blank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366"/>
            </a:avLst>
          </a:prstGeom>
          <a:solidFill>
            <a:srgbClr val="BE074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Blank">
  <p:cSld name="4_Blank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4"/>
          <p:cNvSpPr txBox="1">
            <a:spLocks noGrp="1"/>
          </p:cNvSpPr>
          <p:nvPr>
            <p:ph type="body" idx="1"/>
          </p:nvPr>
        </p:nvSpPr>
        <p:spPr>
          <a:xfrm>
            <a:off x="4268927" y="471340"/>
            <a:ext cx="7533431" cy="6089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pic>
        <p:nvPicPr>
          <p:cNvPr id="81" name="Google Shape;81;p34" descr="Text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l="2" t="16977" r="79201" b="6691"/>
          <a:stretch/>
        </p:blipFill>
        <p:spPr>
          <a:xfrm>
            <a:off x="0" y="10792"/>
            <a:ext cx="1521228" cy="1046969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34"/>
          <p:cNvSpPr txBox="1"/>
          <p:nvPr/>
        </p:nvSpPr>
        <p:spPr>
          <a:xfrm>
            <a:off x="0" y="2657590"/>
            <a:ext cx="3715575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rgbClr val="BE074C"/>
                </a:solidFill>
                <a:latin typeface="Arial"/>
                <a:ea typeface="Arial"/>
                <a:cs typeface="Arial"/>
                <a:sym typeface="Arial"/>
              </a:rPr>
              <a:t>HEAL</a:t>
            </a:r>
            <a:r>
              <a:rPr lang="en-US" sz="2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thy Brain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Child Development Study</a:t>
            </a:r>
            <a:endParaRPr/>
          </a:p>
        </p:txBody>
      </p:sp>
      <p:pic>
        <p:nvPicPr>
          <p:cNvPr id="83" name="Google Shape;83;p34"/>
          <p:cNvPicPr preferRelativeResize="0"/>
          <p:nvPr/>
        </p:nvPicPr>
        <p:blipFill rotWithShape="1">
          <a:blip r:embed="rId3">
            <a:alphaModFix/>
          </a:blip>
          <a:srcRect l="4821" t="5762" r="4345"/>
          <a:stretch/>
        </p:blipFill>
        <p:spPr>
          <a:xfrm>
            <a:off x="98288" y="5707336"/>
            <a:ext cx="2036190" cy="1046969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34"/>
          <p:cNvSpPr/>
          <p:nvPr/>
        </p:nvSpPr>
        <p:spPr>
          <a:xfrm rot="-5400000">
            <a:off x="286575" y="3406140"/>
            <a:ext cx="6858000" cy="45719"/>
          </a:xfrm>
          <a:prstGeom prst="rect">
            <a:avLst/>
          </a:prstGeom>
          <a:gradFill>
            <a:gsLst>
              <a:gs pos="0">
                <a:srgbClr val="24AE70"/>
              </a:gs>
              <a:gs pos="100000">
                <a:srgbClr val="199BD6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tent with Caption">
  <p:cSld name="1_Content with Caption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5"/>
          <p:cNvSpPr txBox="1">
            <a:spLocks noGrp="1"/>
          </p:cNvSpPr>
          <p:nvPr>
            <p:ph type="body" idx="1"/>
          </p:nvPr>
        </p:nvSpPr>
        <p:spPr>
          <a:xfrm>
            <a:off x="2276905" y="471340"/>
            <a:ext cx="9525453" cy="6089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pic>
        <p:nvPicPr>
          <p:cNvPr id="87" name="Google Shape;87;p35" descr="Text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l="2" t="16977" r="79201" b="6691"/>
          <a:stretch/>
        </p:blipFill>
        <p:spPr>
          <a:xfrm>
            <a:off x="0" y="10793"/>
            <a:ext cx="1764926" cy="1214692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35"/>
          <p:cNvSpPr txBox="1"/>
          <p:nvPr/>
        </p:nvSpPr>
        <p:spPr>
          <a:xfrm rot="-5400000">
            <a:off x="-1549248" y="2916032"/>
            <a:ext cx="4843419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rgbClr val="BE074C"/>
                </a:solidFill>
                <a:latin typeface="Arial"/>
                <a:ea typeface="Arial"/>
                <a:cs typeface="Arial"/>
                <a:sym typeface="Arial"/>
              </a:rPr>
              <a:t>HEAL</a:t>
            </a:r>
            <a:r>
              <a:rPr lang="en-US" sz="2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thy Brain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Child Development Study</a:t>
            </a:r>
            <a:endParaRPr/>
          </a:p>
        </p:txBody>
      </p:sp>
      <p:pic>
        <p:nvPicPr>
          <p:cNvPr id="89" name="Google Shape;89;p35"/>
          <p:cNvPicPr preferRelativeResize="0"/>
          <p:nvPr/>
        </p:nvPicPr>
        <p:blipFill rotWithShape="1">
          <a:blip r:embed="rId3">
            <a:alphaModFix/>
          </a:blip>
          <a:srcRect l="4821" t="5762" r="4345"/>
          <a:stretch/>
        </p:blipFill>
        <p:spPr>
          <a:xfrm>
            <a:off x="0" y="5931229"/>
            <a:ext cx="1851906" cy="915978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35"/>
          <p:cNvSpPr/>
          <p:nvPr/>
        </p:nvSpPr>
        <p:spPr>
          <a:xfrm rot="-5400000">
            <a:off x="-1554234" y="3416934"/>
            <a:ext cx="6858000" cy="45719"/>
          </a:xfrm>
          <a:prstGeom prst="rect">
            <a:avLst/>
          </a:prstGeom>
          <a:gradFill>
            <a:gsLst>
              <a:gs pos="0">
                <a:srgbClr val="24AE70"/>
              </a:gs>
              <a:gs pos="100000">
                <a:srgbClr val="199BD6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ontent with Caption">
  <p:cSld name="2_Content with Caption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6"/>
          <p:cNvSpPr txBox="1">
            <a:spLocks noGrp="1"/>
          </p:cNvSpPr>
          <p:nvPr>
            <p:ph type="body" idx="1"/>
          </p:nvPr>
        </p:nvSpPr>
        <p:spPr>
          <a:xfrm>
            <a:off x="2322625" y="471340"/>
            <a:ext cx="9479733" cy="6089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pic>
        <p:nvPicPr>
          <p:cNvPr id="93" name="Google Shape;93;p36" descr="Text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l="2" t="16977" r="79201" b="6691"/>
          <a:stretch/>
        </p:blipFill>
        <p:spPr>
          <a:xfrm rot="10800000" flipH="1">
            <a:off x="0" y="5863474"/>
            <a:ext cx="1381187" cy="994526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36"/>
          <p:cNvSpPr txBox="1"/>
          <p:nvPr/>
        </p:nvSpPr>
        <p:spPr>
          <a:xfrm rot="-5400000">
            <a:off x="-1549248" y="2916032"/>
            <a:ext cx="4843419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rgbClr val="BE074C"/>
                </a:solidFill>
                <a:latin typeface="Arial"/>
                <a:ea typeface="Arial"/>
                <a:cs typeface="Arial"/>
                <a:sym typeface="Arial"/>
              </a:rPr>
              <a:t>HEAL</a:t>
            </a:r>
            <a:r>
              <a:rPr lang="en-US" sz="2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thy Brain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Child Development Study</a:t>
            </a:r>
            <a:endParaRPr/>
          </a:p>
        </p:txBody>
      </p:sp>
      <p:pic>
        <p:nvPicPr>
          <p:cNvPr id="95" name="Google Shape;95;p36"/>
          <p:cNvPicPr preferRelativeResize="0"/>
          <p:nvPr/>
        </p:nvPicPr>
        <p:blipFill rotWithShape="1">
          <a:blip r:embed="rId3">
            <a:alphaModFix/>
          </a:blip>
          <a:srcRect l="4821" t="5762" r="4345"/>
          <a:stretch/>
        </p:blipFill>
        <p:spPr>
          <a:xfrm>
            <a:off x="0" y="13351"/>
            <a:ext cx="1851906" cy="915978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36"/>
          <p:cNvSpPr/>
          <p:nvPr/>
        </p:nvSpPr>
        <p:spPr>
          <a:xfrm rot="-5400000">
            <a:off x="-1554234" y="3416934"/>
            <a:ext cx="6858000" cy="45719"/>
          </a:xfrm>
          <a:prstGeom prst="rect">
            <a:avLst/>
          </a:prstGeom>
          <a:gradFill>
            <a:gsLst>
              <a:gs pos="0">
                <a:srgbClr val="24AE70"/>
              </a:gs>
              <a:gs pos="100000">
                <a:srgbClr val="199BD6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 type="title">
  <p:cSld name="TITLE">
    <p:bg>
      <p:bgPr>
        <a:gradFill>
          <a:gsLst>
            <a:gs pos="0">
              <a:srgbClr val="24AE70"/>
            </a:gs>
            <a:gs pos="15000">
              <a:schemeClr val="lt1"/>
            </a:gs>
            <a:gs pos="85000">
              <a:schemeClr val="lt1"/>
            </a:gs>
            <a:gs pos="100000">
              <a:srgbClr val="199BD6"/>
            </a:gs>
          </a:gsLst>
          <a:lin ang="0" scaled="0"/>
        </a:gra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7"/>
          <p:cNvSpPr txBox="1">
            <a:spLocks noGrp="1"/>
          </p:cNvSpPr>
          <p:nvPr>
            <p:ph type="ctrTitle"/>
          </p:nvPr>
        </p:nvSpPr>
        <p:spPr>
          <a:xfrm>
            <a:off x="1662550" y="4664673"/>
            <a:ext cx="9144000" cy="1006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37"/>
          <p:cNvSpPr txBox="1">
            <a:spLocks noGrp="1"/>
          </p:cNvSpPr>
          <p:nvPr>
            <p:ph type="subTitle" idx="1"/>
          </p:nvPr>
        </p:nvSpPr>
        <p:spPr>
          <a:xfrm>
            <a:off x="1662550" y="5786217"/>
            <a:ext cx="9144000" cy="455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00" name="Google Shape;100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3" name="Google Shape;103;p37"/>
          <p:cNvSpPr/>
          <p:nvPr/>
        </p:nvSpPr>
        <p:spPr>
          <a:xfrm>
            <a:off x="1772755" y="581185"/>
            <a:ext cx="8646489" cy="3452503"/>
          </a:xfrm>
          <a:prstGeom prst="rect">
            <a:avLst/>
          </a:prstGeom>
          <a:noFill/>
          <a:ln w="136525" cap="flat" cmpd="sng">
            <a:solidFill>
              <a:srgbClr val="199BD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4" name="Google Shape;104;p37"/>
          <p:cNvPicPr preferRelativeResize="0"/>
          <p:nvPr/>
        </p:nvPicPr>
        <p:blipFill rotWithShape="1">
          <a:blip r:embed="rId2">
            <a:alphaModFix/>
          </a:blip>
          <a:srcRect l="5515" t="7392" r="5862" b="5753"/>
          <a:stretch/>
        </p:blipFill>
        <p:spPr>
          <a:xfrm>
            <a:off x="2752192" y="683302"/>
            <a:ext cx="6687616" cy="32482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bg>
      <p:bgPr>
        <a:gradFill>
          <a:gsLst>
            <a:gs pos="0">
              <a:srgbClr val="24AE70"/>
            </a:gs>
            <a:gs pos="13000">
              <a:schemeClr val="lt1"/>
            </a:gs>
            <a:gs pos="86000">
              <a:schemeClr val="lt1"/>
            </a:gs>
            <a:gs pos="100000">
              <a:srgbClr val="199BD6"/>
            </a:gs>
          </a:gsLst>
          <a:lin ang="0" scaled="0"/>
        </a:gra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8"/>
          <p:cNvSpPr txBox="1">
            <a:spLocks noGrp="1"/>
          </p:cNvSpPr>
          <p:nvPr>
            <p:ph type="ctrTitle"/>
          </p:nvPr>
        </p:nvSpPr>
        <p:spPr>
          <a:xfrm>
            <a:off x="1662550" y="4664673"/>
            <a:ext cx="9144000" cy="1006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38"/>
          <p:cNvSpPr txBox="1">
            <a:spLocks noGrp="1"/>
          </p:cNvSpPr>
          <p:nvPr>
            <p:ph type="subTitle" idx="1"/>
          </p:nvPr>
        </p:nvSpPr>
        <p:spPr>
          <a:xfrm>
            <a:off x="1662550" y="5786217"/>
            <a:ext cx="9144000" cy="455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08" name="Google Shape;108;p38"/>
          <p:cNvSpPr/>
          <p:nvPr/>
        </p:nvSpPr>
        <p:spPr>
          <a:xfrm>
            <a:off x="1772755" y="585164"/>
            <a:ext cx="8646489" cy="3452503"/>
          </a:xfrm>
          <a:prstGeom prst="rect">
            <a:avLst/>
          </a:prstGeom>
          <a:noFill/>
          <a:ln w="136525" cap="flat" cmpd="sng">
            <a:solidFill>
              <a:srgbClr val="199BD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9" name="Google Shape;109;p38"/>
          <p:cNvPicPr preferRelativeResize="0"/>
          <p:nvPr/>
        </p:nvPicPr>
        <p:blipFill rotWithShape="1">
          <a:blip r:embed="rId2">
            <a:alphaModFix/>
          </a:blip>
          <a:srcRect l="5515" t="7392" r="5862" b="5753"/>
          <a:stretch/>
        </p:blipFill>
        <p:spPr>
          <a:xfrm>
            <a:off x="2752192" y="683302"/>
            <a:ext cx="6687616" cy="32482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Title Slide">
  <p:cSld name="6_Title Slide">
    <p:bg>
      <p:bgPr>
        <a:gradFill>
          <a:gsLst>
            <a:gs pos="0">
              <a:srgbClr val="24AE70"/>
            </a:gs>
            <a:gs pos="13000">
              <a:schemeClr val="lt1"/>
            </a:gs>
            <a:gs pos="86000">
              <a:schemeClr val="lt1"/>
            </a:gs>
            <a:gs pos="100000">
              <a:srgbClr val="199BD6"/>
            </a:gs>
          </a:gsLst>
          <a:lin ang="0" scaled="0"/>
        </a:gra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9"/>
          <p:cNvSpPr txBox="1">
            <a:spLocks noGrp="1"/>
          </p:cNvSpPr>
          <p:nvPr>
            <p:ph type="ctrTitle"/>
          </p:nvPr>
        </p:nvSpPr>
        <p:spPr>
          <a:xfrm>
            <a:off x="1662550" y="4664673"/>
            <a:ext cx="9144000" cy="1006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39"/>
          <p:cNvSpPr txBox="1">
            <a:spLocks noGrp="1"/>
          </p:cNvSpPr>
          <p:nvPr>
            <p:ph type="subTitle" idx="1"/>
          </p:nvPr>
        </p:nvSpPr>
        <p:spPr>
          <a:xfrm>
            <a:off x="1662550" y="5786217"/>
            <a:ext cx="9144000" cy="455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13" name="Google Shape;113;p39"/>
          <p:cNvSpPr/>
          <p:nvPr/>
        </p:nvSpPr>
        <p:spPr>
          <a:xfrm>
            <a:off x="1772755" y="585164"/>
            <a:ext cx="8646489" cy="3452503"/>
          </a:xfrm>
          <a:prstGeom prst="rect">
            <a:avLst/>
          </a:prstGeom>
          <a:noFill/>
          <a:ln w="136525" cap="flat" cmpd="sng">
            <a:solidFill>
              <a:srgbClr val="BE074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4" name="Google Shape;114;p39"/>
          <p:cNvPicPr preferRelativeResize="0"/>
          <p:nvPr/>
        </p:nvPicPr>
        <p:blipFill rotWithShape="1">
          <a:blip r:embed="rId2">
            <a:alphaModFix/>
          </a:blip>
          <a:srcRect l="5515" t="7392" r="5862" b="5753"/>
          <a:stretch/>
        </p:blipFill>
        <p:spPr>
          <a:xfrm>
            <a:off x="2752192" y="683302"/>
            <a:ext cx="6687616" cy="32482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22" descr="Text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l="2" t="16977" r="79201" b="6691"/>
          <a:stretch/>
        </p:blipFill>
        <p:spPr>
          <a:xfrm>
            <a:off x="0" y="10792"/>
            <a:ext cx="1521228" cy="1046969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22"/>
          <p:cNvSpPr/>
          <p:nvPr/>
        </p:nvSpPr>
        <p:spPr>
          <a:xfrm>
            <a:off x="-3" y="1101558"/>
            <a:ext cx="12192000" cy="45720"/>
          </a:xfrm>
          <a:prstGeom prst="rect">
            <a:avLst/>
          </a:prstGeom>
          <a:solidFill>
            <a:srgbClr val="BE074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22"/>
          <p:cNvSpPr txBox="1"/>
          <p:nvPr/>
        </p:nvSpPr>
        <p:spPr>
          <a:xfrm>
            <a:off x="2221214" y="353076"/>
            <a:ext cx="766721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rgbClr val="BE074C"/>
                </a:solidFill>
                <a:latin typeface="Arial"/>
                <a:ea typeface="Arial"/>
                <a:cs typeface="Arial"/>
                <a:sym typeface="Arial"/>
              </a:rPr>
              <a:t>HEAL</a:t>
            </a:r>
            <a:r>
              <a:rPr lang="en-US" sz="2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thy Brain and Child Development Study</a:t>
            </a:r>
            <a:endParaRPr/>
          </a:p>
        </p:txBody>
      </p:sp>
      <p:pic>
        <p:nvPicPr>
          <p:cNvPr id="31" name="Google Shape;31;p22"/>
          <p:cNvPicPr preferRelativeResize="0"/>
          <p:nvPr/>
        </p:nvPicPr>
        <p:blipFill rotWithShape="1">
          <a:blip r:embed="rId3">
            <a:alphaModFix/>
          </a:blip>
          <a:srcRect l="4821" t="5762" r="4345"/>
          <a:stretch/>
        </p:blipFill>
        <p:spPr>
          <a:xfrm>
            <a:off x="10067826" y="29646"/>
            <a:ext cx="2036190" cy="10469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960">
          <p15:clr>
            <a:srgbClr val="FBAE40"/>
          </p15:clr>
        </p15:guide>
        <p15:guide id="4" pos="672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Slide">
  <p:cSld name="4_Title Slide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40" descr="Text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r="79028" b="5185"/>
          <a:stretch/>
        </p:blipFill>
        <p:spPr>
          <a:xfrm rot="10800000" flipH="1">
            <a:off x="0" y="5070834"/>
            <a:ext cx="1659118" cy="17871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22762" y="661804"/>
            <a:ext cx="8146470" cy="4037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40"/>
          <p:cNvSpPr/>
          <p:nvPr/>
        </p:nvSpPr>
        <p:spPr>
          <a:xfrm>
            <a:off x="838196" y="486530"/>
            <a:ext cx="10515600" cy="4387948"/>
          </a:xfrm>
          <a:prstGeom prst="frame">
            <a:avLst>
              <a:gd name="adj1" fmla="val 1366"/>
            </a:avLst>
          </a:prstGeom>
          <a:gradFill>
            <a:gsLst>
              <a:gs pos="0">
                <a:srgbClr val="24AE70"/>
              </a:gs>
              <a:gs pos="100000">
                <a:srgbClr val="199BD6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40"/>
          <p:cNvSpPr txBox="1">
            <a:spLocks noGrp="1"/>
          </p:cNvSpPr>
          <p:nvPr>
            <p:ph type="ctrTitle"/>
          </p:nvPr>
        </p:nvSpPr>
        <p:spPr>
          <a:xfrm>
            <a:off x="3048000" y="5851525"/>
            <a:ext cx="9144000" cy="1006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9BD6"/>
              </a:buClr>
              <a:buSzPts val="3600"/>
              <a:buFont typeface="Arial"/>
              <a:buNone/>
              <a:defRPr sz="3600">
                <a:solidFill>
                  <a:srgbClr val="199BD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Title Slide">
  <p:cSld name="7_Title Slide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41" descr="Text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r="79028" b="5185"/>
          <a:stretch/>
        </p:blipFill>
        <p:spPr>
          <a:xfrm rot="10800000" flipH="1">
            <a:off x="0" y="5070834"/>
            <a:ext cx="1659118" cy="17871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22762" y="661804"/>
            <a:ext cx="8146470" cy="40374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41"/>
          <p:cNvSpPr/>
          <p:nvPr/>
        </p:nvSpPr>
        <p:spPr>
          <a:xfrm>
            <a:off x="838196" y="486530"/>
            <a:ext cx="10515600" cy="4387948"/>
          </a:xfrm>
          <a:prstGeom prst="frame">
            <a:avLst>
              <a:gd name="adj1" fmla="val 1366"/>
            </a:avLst>
          </a:prstGeom>
          <a:solidFill>
            <a:srgbClr val="BE074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41"/>
          <p:cNvSpPr txBox="1">
            <a:spLocks noGrp="1"/>
          </p:cNvSpPr>
          <p:nvPr>
            <p:ph type="ctrTitle"/>
          </p:nvPr>
        </p:nvSpPr>
        <p:spPr>
          <a:xfrm>
            <a:off x="3048000" y="5851525"/>
            <a:ext cx="9144000" cy="1006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9BD6"/>
              </a:buClr>
              <a:buSzPts val="3600"/>
              <a:buFont typeface="Arial"/>
              <a:buNone/>
              <a:defRPr sz="3600">
                <a:solidFill>
                  <a:srgbClr val="199BD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Title Slide">
  <p:cSld name="8_Title Slide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42" descr="Text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r="79028" b="5185"/>
          <a:stretch/>
        </p:blipFill>
        <p:spPr>
          <a:xfrm rot="10800000">
            <a:off x="10595729" y="5070834"/>
            <a:ext cx="1596271" cy="17871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22762" y="661804"/>
            <a:ext cx="8146470" cy="403740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42"/>
          <p:cNvSpPr/>
          <p:nvPr/>
        </p:nvSpPr>
        <p:spPr>
          <a:xfrm>
            <a:off x="838196" y="486530"/>
            <a:ext cx="10515600" cy="4387948"/>
          </a:xfrm>
          <a:prstGeom prst="frame">
            <a:avLst>
              <a:gd name="adj1" fmla="val 1366"/>
            </a:avLst>
          </a:prstGeom>
          <a:gradFill>
            <a:gsLst>
              <a:gs pos="0">
                <a:srgbClr val="24AE70"/>
              </a:gs>
              <a:gs pos="100000">
                <a:srgbClr val="199BD6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42"/>
          <p:cNvSpPr txBox="1">
            <a:spLocks noGrp="1"/>
          </p:cNvSpPr>
          <p:nvPr>
            <p:ph type="ctrTitle"/>
          </p:nvPr>
        </p:nvSpPr>
        <p:spPr>
          <a:xfrm>
            <a:off x="0" y="5851525"/>
            <a:ext cx="9144000" cy="1006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9BD6"/>
              </a:buClr>
              <a:buSzPts val="3600"/>
              <a:buFont typeface="Arial"/>
              <a:buNone/>
              <a:defRPr sz="3600">
                <a:solidFill>
                  <a:srgbClr val="199BD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A7E52-CEB7-485A-980C-A7E0C30D3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CE10B3-2C3F-4C40-BC38-05CA08B95F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FA779D-0BF1-4956-AC40-33C7FAFCE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FA728-5837-4570-A552-7271A482451E}" type="datetimeFigureOut">
              <a:rPr lang="en-US" smtClean="0"/>
              <a:t>8/12/25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C52B1-C778-4B73-8F98-010D25ED2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C1E4E2-CD34-4573-9546-9DFE00270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E14EB-2AC9-49F7-BD3E-5E0347C99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539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23" descr="Text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r="79028" b="5185"/>
          <a:stretch/>
        </p:blipFill>
        <p:spPr>
          <a:xfrm>
            <a:off x="0" y="127790"/>
            <a:ext cx="2804636" cy="2377440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23"/>
          <p:cNvSpPr/>
          <p:nvPr/>
        </p:nvSpPr>
        <p:spPr>
          <a:xfrm>
            <a:off x="0" y="6711696"/>
            <a:ext cx="12192000" cy="146304"/>
          </a:xfrm>
          <a:prstGeom prst="rect">
            <a:avLst/>
          </a:prstGeom>
          <a:solidFill>
            <a:srgbClr val="BE074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23"/>
          <p:cNvSpPr txBox="1"/>
          <p:nvPr/>
        </p:nvSpPr>
        <p:spPr>
          <a:xfrm>
            <a:off x="357445" y="2467538"/>
            <a:ext cx="11477106" cy="1846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rgbClr val="BE074C"/>
                </a:solidFill>
                <a:latin typeface="Arial"/>
                <a:ea typeface="Arial"/>
                <a:cs typeface="Arial"/>
                <a:sym typeface="Arial"/>
              </a:rPr>
              <a:t>HEAL</a:t>
            </a:r>
            <a:r>
              <a:rPr lang="en-US" sz="6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thy Brain and Child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Development Study</a:t>
            </a:r>
            <a:endParaRPr/>
          </a:p>
        </p:txBody>
      </p:sp>
      <p:pic>
        <p:nvPicPr>
          <p:cNvPr id="36" name="Google Shape;36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38182" y="5099100"/>
            <a:ext cx="3253818" cy="1612596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23"/>
          <p:cNvSpPr/>
          <p:nvPr/>
        </p:nvSpPr>
        <p:spPr>
          <a:xfrm>
            <a:off x="0" y="-3113"/>
            <a:ext cx="12192000" cy="146304"/>
          </a:xfrm>
          <a:prstGeom prst="rect">
            <a:avLst/>
          </a:prstGeom>
          <a:gradFill>
            <a:gsLst>
              <a:gs pos="0">
                <a:srgbClr val="24AE70"/>
              </a:gs>
              <a:gs pos="100000">
                <a:srgbClr val="199BD6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23"/>
          <p:cNvSpPr txBox="1">
            <a:spLocks noGrp="1"/>
          </p:cNvSpPr>
          <p:nvPr>
            <p:ph type="ctrTitle"/>
          </p:nvPr>
        </p:nvSpPr>
        <p:spPr>
          <a:xfrm>
            <a:off x="1523997" y="5009709"/>
            <a:ext cx="9144000" cy="1006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9BD6"/>
              </a:buClr>
              <a:buSzPts val="3600"/>
              <a:buFont typeface="Arial"/>
              <a:buNone/>
              <a:defRPr sz="3600">
                <a:solidFill>
                  <a:srgbClr val="199BD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24" descr="Text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r="79028" b="5185"/>
          <a:stretch/>
        </p:blipFill>
        <p:spPr>
          <a:xfrm>
            <a:off x="0" y="127790"/>
            <a:ext cx="2804636" cy="2377440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24"/>
          <p:cNvSpPr txBox="1"/>
          <p:nvPr/>
        </p:nvSpPr>
        <p:spPr>
          <a:xfrm>
            <a:off x="357445" y="2467538"/>
            <a:ext cx="11477106" cy="1846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rgbClr val="BE074C"/>
                </a:solidFill>
                <a:latin typeface="Arial"/>
                <a:ea typeface="Arial"/>
                <a:cs typeface="Arial"/>
                <a:sym typeface="Arial"/>
              </a:rPr>
              <a:t>HEAL</a:t>
            </a:r>
            <a:r>
              <a:rPr lang="en-US" sz="6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thy Brain and Child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Development Study</a:t>
            </a:r>
            <a:endParaRPr/>
          </a:p>
        </p:txBody>
      </p:sp>
      <p:pic>
        <p:nvPicPr>
          <p:cNvPr id="42" name="Google Shape;42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38182" y="5099100"/>
            <a:ext cx="3253818" cy="1612596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24"/>
          <p:cNvSpPr/>
          <p:nvPr/>
        </p:nvSpPr>
        <p:spPr>
          <a:xfrm>
            <a:off x="0" y="-27771"/>
            <a:ext cx="12192000" cy="146304"/>
          </a:xfrm>
          <a:prstGeom prst="rect">
            <a:avLst/>
          </a:prstGeom>
          <a:gradFill>
            <a:gsLst>
              <a:gs pos="0">
                <a:srgbClr val="24AE70"/>
              </a:gs>
              <a:gs pos="100000">
                <a:srgbClr val="199BD6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24"/>
          <p:cNvSpPr/>
          <p:nvPr/>
        </p:nvSpPr>
        <p:spPr>
          <a:xfrm>
            <a:off x="-3" y="6730210"/>
            <a:ext cx="12192000" cy="146304"/>
          </a:xfrm>
          <a:prstGeom prst="rect">
            <a:avLst/>
          </a:prstGeom>
          <a:gradFill>
            <a:gsLst>
              <a:gs pos="0">
                <a:srgbClr val="24AE70"/>
              </a:gs>
              <a:gs pos="100000">
                <a:srgbClr val="199BD6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24"/>
          <p:cNvSpPr txBox="1">
            <a:spLocks noGrp="1"/>
          </p:cNvSpPr>
          <p:nvPr>
            <p:ph type="ctrTitle"/>
          </p:nvPr>
        </p:nvSpPr>
        <p:spPr>
          <a:xfrm>
            <a:off x="1523997" y="5009709"/>
            <a:ext cx="9144000" cy="1006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9BD6"/>
              </a:buClr>
              <a:buSzPts val="3600"/>
              <a:buFont typeface="Arial"/>
              <a:buNone/>
              <a:defRPr sz="3600">
                <a:solidFill>
                  <a:srgbClr val="199BD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25"/>
          <p:cNvSpPr/>
          <p:nvPr/>
        </p:nvSpPr>
        <p:spPr>
          <a:xfrm>
            <a:off x="831850" y="1701703"/>
            <a:ext cx="10515600" cy="4387948"/>
          </a:xfrm>
          <a:prstGeom prst="frame">
            <a:avLst>
              <a:gd name="adj1" fmla="val 1366"/>
            </a:avLst>
          </a:prstGeom>
          <a:gradFill>
            <a:gsLst>
              <a:gs pos="0">
                <a:srgbClr val="24AE70"/>
              </a:gs>
              <a:gs pos="100000">
                <a:srgbClr val="199BD6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ction Header">
  <p:cSld name="1_Section Header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26"/>
          <p:cNvSpPr/>
          <p:nvPr/>
        </p:nvSpPr>
        <p:spPr>
          <a:xfrm>
            <a:off x="831850" y="1709737"/>
            <a:ext cx="10515600" cy="4379913"/>
          </a:xfrm>
          <a:prstGeom prst="frame">
            <a:avLst>
              <a:gd name="adj1" fmla="val 4810"/>
            </a:avLst>
          </a:prstGeom>
          <a:gradFill>
            <a:gsLst>
              <a:gs pos="0">
                <a:srgbClr val="24AE70"/>
              </a:gs>
              <a:gs pos="100000">
                <a:srgbClr val="199BD6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7"/>
          <p:cNvSpPr txBox="1">
            <a:spLocks noGrp="1"/>
          </p:cNvSpPr>
          <p:nvPr>
            <p:ph type="body" idx="1"/>
          </p:nvPr>
        </p:nvSpPr>
        <p:spPr>
          <a:xfrm>
            <a:off x="838200" y="1451296"/>
            <a:ext cx="5181600" cy="50536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27"/>
          <p:cNvSpPr txBox="1">
            <a:spLocks noGrp="1"/>
          </p:cNvSpPr>
          <p:nvPr>
            <p:ph type="body" idx="2"/>
          </p:nvPr>
        </p:nvSpPr>
        <p:spPr>
          <a:xfrm>
            <a:off x="6172200" y="1451296"/>
            <a:ext cx="5181600" cy="50536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7" name="Google Shape;57;p27" descr="Text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l="2" t="16977" r="79201" b="6691"/>
          <a:stretch/>
        </p:blipFill>
        <p:spPr>
          <a:xfrm>
            <a:off x="0" y="10792"/>
            <a:ext cx="1521228" cy="1046969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27"/>
          <p:cNvSpPr txBox="1"/>
          <p:nvPr/>
        </p:nvSpPr>
        <p:spPr>
          <a:xfrm>
            <a:off x="2221214" y="353076"/>
            <a:ext cx="766721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rgbClr val="BE074C"/>
                </a:solidFill>
                <a:latin typeface="Arial"/>
                <a:ea typeface="Arial"/>
                <a:cs typeface="Arial"/>
                <a:sym typeface="Arial"/>
              </a:rPr>
              <a:t>HEAL</a:t>
            </a:r>
            <a:r>
              <a:rPr lang="en-US" sz="2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thy Brain and Child Development Study</a:t>
            </a:r>
            <a:endParaRPr/>
          </a:p>
        </p:txBody>
      </p:sp>
      <p:pic>
        <p:nvPicPr>
          <p:cNvPr id="59" name="Google Shape;59;p27"/>
          <p:cNvPicPr preferRelativeResize="0"/>
          <p:nvPr/>
        </p:nvPicPr>
        <p:blipFill rotWithShape="1">
          <a:blip r:embed="rId3">
            <a:alphaModFix/>
          </a:blip>
          <a:srcRect l="4821" t="5762" r="4345"/>
          <a:stretch/>
        </p:blipFill>
        <p:spPr>
          <a:xfrm>
            <a:off x="10077253" y="45162"/>
            <a:ext cx="2036190" cy="1046969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27"/>
          <p:cNvSpPr/>
          <p:nvPr/>
        </p:nvSpPr>
        <p:spPr>
          <a:xfrm>
            <a:off x="0" y="1093497"/>
            <a:ext cx="12192000" cy="45720"/>
          </a:xfrm>
          <a:prstGeom prst="rect">
            <a:avLst/>
          </a:prstGeom>
          <a:gradFill>
            <a:gsLst>
              <a:gs pos="0">
                <a:srgbClr val="24AE70"/>
              </a:gs>
              <a:gs pos="100000">
                <a:srgbClr val="199BD6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3" name="Google Shape;63;p2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2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5" name="Google Shape;65;p2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66" name="Google Shape;66;p28" descr="Text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l="2" t="16977" r="79201" b="6691"/>
          <a:stretch/>
        </p:blipFill>
        <p:spPr>
          <a:xfrm>
            <a:off x="0" y="10792"/>
            <a:ext cx="1521228" cy="1046969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28"/>
          <p:cNvSpPr txBox="1"/>
          <p:nvPr/>
        </p:nvSpPr>
        <p:spPr>
          <a:xfrm>
            <a:off x="2221214" y="353076"/>
            <a:ext cx="766721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rgbClr val="BE074C"/>
                </a:solidFill>
                <a:latin typeface="Arial"/>
                <a:ea typeface="Arial"/>
                <a:cs typeface="Arial"/>
                <a:sym typeface="Arial"/>
              </a:rPr>
              <a:t>HEAL</a:t>
            </a:r>
            <a:r>
              <a:rPr lang="en-US" sz="2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thy Brain and Child Development Study</a:t>
            </a:r>
            <a:endParaRPr/>
          </a:p>
        </p:txBody>
      </p:sp>
      <p:pic>
        <p:nvPicPr>
          <p:cNvPr id="68" name="Google Shape;68;p28"/>
          <p:cNvPicPr preferRelativeResize="0"/>
          <p:nvPr/>
        </p:nvPicPr>
        <p:blipFill rotWithShape="1">
          <a:blip r:embed="rId3">
            <a:alphaModFix/>
          </a:blip>
          <a:srcRect l="4821" t="5762" r="4345"/>
          <a:stretch/>
        </p:blipFill>
        <p:spPr>
          <a:xfrm>
            <a:off x="10077253" y="45162"/>
            <a:ext cx="2036190" cy="1046969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28"/>
          <p:cNvSpPr/>
          <p:nvPr/>
        </p:nvSpPr>
        <p:spPr>
          <a:xfrm>
            <a:off x="0" y="1093497"/>
            <a:ext cx="12192000" cy="45720"/>
          </a:xfrm>
          <a:prstGeom prst="rect">
            <a:avLst/>
          </a:prstGeom>
          <a:gradFill>
            <a:gsLst>
              <a:gs pos="0">
                <a:srgbClr val="24AE70"/>
              </a:gs>
              <a:gs pos="100000">
                <a:srgbClr val="199BD6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366"/>
            </a:avLst>
          </a:prstGeom>
          <a:gradFill>
            <a:gsLst>
              <a:gs pos="0">
                <a:srgbClr val="24AE70"/>
              </a:gs>
              <a:gs pos="100000">
                <a:srgbClr val="199BD6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0" r:id="rId21"/>
    <p:sldLayoutId id="2147483671" r:id="rId22"/>
    <p:sldLayoutId id="2147483673" r:id="rId2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nbdc-hbcd-beta.lassoinformatics.com/data-wrangler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hbcdstudy.org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bcdstudy.org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nva.com/design/DAGb0jjsBD8/XvOza2L0Q7wyMB77KUpoxg/view?utm_content=DAGb0jjsBD8&amp;utm_campaign=designshare&amp;utm_medium=link2&amp;utm_source=uniquelinks&amp;utlId=hdcf3e7943c#1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"/>
          <p:cNvSpPr txBox="1"/>
          <p:nvPr/>
        </p:nvSpPr>
        <p:spPr>
          <a:xfrm>
            <a:off x="168057" y="5664626"/>
            <a:ext cx="72082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Open Science Bootcamp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August 2025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BD73DC6-2882-0D4B-DBCB-239423B423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432" y="385176"/>
            <a:ext cx="12000568" cy="6087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307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C2A9E96-680F-1863-FF4E-0C74DF3E54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509" y="187890"/>
            <a:ext cx="11907171" cy="599512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7D1FA84-97C5-22D6-D6FC-10F00EC48674}"/>
              </a:ext>
            </a:extLst>
          </p:cNvPr>
          <p:cNvSpPr txBox="1"/>
          <p:nvPr/>
        </p:nvSpPr>
        <p:spPr>
          <a:xfrm>
            <a:off x="2148213" y="6284490"/>
            <a:ext cx="794776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hlinkClick r:id="rId3"/>
              </a:rPr>
              <a:t>https://nbdc-hbcd-beta.lassoinformatics.com/data-wrangler</a:t>
            </a:r>
            <a:endParaRPr lang="en-US" sz="2000" b="1" dirty="0"/>
          </a:p>
          <a:p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0088705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C337F82-B46B-0456-0660-9B7B215BED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478" y="148943"/>
            <a:ext cx="5509957" cy="430363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2109EDB-1F9F-69CA-1E5E-14A18A86AC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823868"/>
            <a:ext cx="5965520" cy="385344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5036066-8C61-4999-ADF9-8C895E3CCE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453" y="2165956"/>
            <a:ext cx="6301130" cy="45021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B53409E-A396-21F1-2628-B434DE38F4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8147" y="148943"/>
            <a:ext cx="7772400" cy="5181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A4D105F-E46D-5731-251F-06F58FEC0A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466" y="180683"/>
            <a:ext cx="7772400" cy="55420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82C971C-FE9A-0658-AA5B-17445E7D293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89120" y="1100109"/>
            <a:ext cx="7772400" cy="5608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229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"/>
          <p:cNvSpPr/>
          <p:nvPr/>
        </p:nvSpPr>
        <p:spPr>
          <a:xfrm>
            <a:off x="378178" y="1758273"/>
            <a:ext cx="11435644" cy="4693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</a:pPr>
            <a:r>
              <a:rPr lang="en-US" sz="23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Prospective longitudinal study of child development from pregnancy through first 10 years of life</a:t>
            </a:r>
            <a:endParaRPr dirty="0"/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</a:pPr>
            <a:r>
              <a:rPr lang="en-US" sz="23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Focus on trajectories of brain development, physical and mental health</a:t>
            </a:r>
            <a:endParaRPr dirty="0"/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</a:pPr>
            <a:r>
              <a:rPr lang="en-US" sz="23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Understanding effect of both adverse and protective environments including socioeconomic, fetal exposures to substances, effects of postnatal experience (e.g., stress), COVID-19/pandemic, nutrition, social stressors on cognitive, behavioral and mental health</a:t>
            </a:r>
            <a:endParaRPr dirty="0"/>
          </a:p>
          <a:p>
            <a:pPr marL="742950" marR="0" lvl="1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</a:pPr>
            <a:endParaRPr sz="23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</a:pPr>
            <a:r>
              <a:rPr lang="en-US" sz="23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Biospecimens captured for substances, genetics/epigenetics, -omics, nutrition, etc. </a:t>
            </a:r>
            <a:endParaRPr dirty="0"/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</a:pPr>
            <a:r>
              <a:rPr lang="en-US" sz="23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Target sample size ~7,000 mother child pairs recruited in mid-pregnancy over 3 years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3"/>
          <p:cNvSpPr txBox="1"/>
          <p:nvPr/>
        </p:nvSpPr>
        <p:spPr>
          <a:xfrm>
            <a:off x="707628" y="1230488"/>
            <a:ext cx="1077674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Study Overview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4"/>
          <p:cNvSpPr/>
          <p:nvPr/>
        </p:nvSpPr>
        <p:spPr>
          <a:xfrm>
            <a:off x="374904" y="1719072"/>
            <a:ext cx="11396182" cy="286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Funded in part by the HEAL Initiative with funding by 10 NIH institutes and centers including NIAAA, NIMH, NICHD, NIEHS, NIMHD, OBSSR; led by NIDA</a:t>
            </a:r>
            <a:endParaRPr/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Funding started 10/1/2021</a:t>
            </a:r>
            <a:endParaRPr/>
          </a:p>
          <a:p>
            <a:pPr marL="742950" marR="0" lvl="1" indent="-133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Pilot phase began late 2022; full implementation started July 2023</a:t>
            </a:r>
            <a:endParaRPr/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3" name="Google Shape;153;p4" descr="Graphical user interface, text, applicati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81602" y="4723022"/>
            <a:ext cx="6028796" cy="16880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5"/>
          <p:cNvSpPr/>
          <p:nvPr/>
        </p:nvSpPr>
        <p:spPr>
          <a:xfrm>
            <a:off x="9177867" y="2980267"/>
            <a:ext cx="564444" cy="27093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0" name="Google Shape;160;p5" descr="A map of the united stat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17406" y="1046747"/>
            <a:ext cx="9357188" cy="58112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8"/>
          <p:cNvSpPr txBox="1"/>
          <p:nvPr/>
        </p:nvSpPr>
        <p:spPr>
          <a:xfrm>
            <a:off x="474750" y="2017459"/>
            <a:ext cx="11326833" cy="2954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is the largest, most representative study of its kind and will provide a rich and detailed look at brain and behavioral development from mid pregnancy until the beginning of adolescence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By ending at the point in development when ABCD begins, we will have a representative sample of more than 20,000 children studied across 2 decades of life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18"/>
          <p:cNvSpPr txBox="1"/>
          <p:nvPr/>
        </p:nvSpPr>
        <p:spPr>
          <a:xfrm>
            <a:off x="899559" y="1362667"/>
            <a:ext cx="1047721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HBCD ➜ ➜ ➜ ABCD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B0251C5-C7AB-1098-1C78-8416B01DF5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838" y="1487949"/>
            <a:ext cx="8971132" cy="455712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5E2D108-E7A5-3712-39E8-49C949DEBE2B}"/>
              </a:ext>
            </a:extLst>
          </p:cNvPr>
          <p:cNvSpPr txBox="1"/>
          <p:nvPr/>
        </p:nvSpPr>
        <p:spPr>
          <a:xfrm>
            <a:off x="1200838" y="6131234"/>
            <a:ext cx="609783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hlinkClick r:id="rId3"/>
              </a:rPr>
              <a:t>https://hbcdstudy.org/</a:t>
            </a:r>
            <a:endParaRPr lang="en-US" sz="2800" b="1" dirty="0"/>
          </a:p>
          <a:p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2291191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6"/>
          <p:cNvSpPr/>
          <p:nvPr/>
        </p:nvSpPr>
        <p:spPr>
          <a:xfrm>
            <a:off x="430307" y="1860700"/>
            <a:ext cx="1027355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3D05B9-1241-6F02-68EB-BC56BF8655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9596" y="1189823"/>
            <a:ext cx="8632722" cy="407249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555BFDA-7660-26C8-1CBF-5DDBD469B63A}"/>
              </a:ext>
            </a:extLst>
          </p:cNvPr>
          <p:cNvSpPr txBox="1"/>
          <p:nvPr/>
        </p:nvSpPr>
        <p:spPr>
          <a:xfrm>
            <a:off x="1200838" y="6131234"/>
            <a:ext cx="609783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hlinkClick r:id="rId4"/>
              </a:rPr>
              <a:t>https://abcdstudy.org/</a:t>
            </a:r>
            <a:endParaRPr lang="en-US" sz="2800" b="1" dirty="0"/>
          </a:p>
          <a:p>
            <a:endParaRPr lang="en-US" sz="28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meline&#10;&#10;Description automatically generated with low confidence">
            <a:extLst>
              <a:ext uri="{FF2B5EF4-FFF2-40B4-BE49-F238E27FC236}">
                <a16:creationId xmlns:a16="http://schemas.microsoft.com/office/drawing/2014/main" id="{8575B6DA-6D25-7623-01FB-94A83FBC07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08" y="-768096"/>
            <a:ext cx="12192000" cy="7466419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981B320-0E08-49F8-8552-DF98E9685E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170" y="1466622"/>
            <a:ext cx="11089659" cy="5118246"/>
          </a:xfrm>
        </p:spPr>
        <p:txBody>
          <a:bodyPr>
            <a:noAutofit/>
          </a:bodyPr>
          <a:lstStyle/>
          <a:p>
            <a:pPr lvl="1"/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endParaRPr lang="en-US" sz="22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7D8F45D-FE0D-2B05-66D8-BF7110E4DF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2" y="593337"/>
            <a:ext cx="12192000" cy="6319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73314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4FC01E7-9955-AE39-825A-7BFEE29668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" y="1313510"/>
            <a:ext cx="5181600" cy="5053628"/>
          </a:xfrm>
        </p:spPr>
        <p:txBody>
          <a:bodyPr/>
          <a:lstStyle/>
          <a:p>
            <a:r>
              <a:rPr lang="en-US" dirty="0"/>
              <a:t>Data Releases</a:t>
            </a:r>
          </a:p>
          <a:p>
            <a:pPr lvl="1"/>
            <a:r>
              <a:rPr lang="en-US" dirty="0"/>
              <a:t>Once a year</a:t>
            </a:r>
          </a:p>
          <a:p>
            <a:pPr lvl="1"/>
            <a:r>
              <a:rPr lang="en-US" dirty="0"/>
              <a:t>Data from the prior year up through June 30</a:t>
            </a:r>
          </a:p>
          <a:p>
            <a:pPr lvl="1"/>
            <a:r>
              <a:rPr lang="en-US" dirty="0"/>
              <a:t>Not waiting for complete data</a:t>
            </a:r>
          </a:p>
          <a:p>
            <a:r>
              <a:rPr lang="en-US" dirty="0"/>
              <a:t>Same platform as ABCD</a:t>
            </a:r>
          </a:p>
          <a:p>
            <a:r>
              <a:rPr lang="en-US" dirty="0"/>
              <a:t>Covered by same DUC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BE1239-7A4B-8378-3DE3-EE616E70C8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5192" y="1209363"/>
            <a:ext cx="7036808" cy="564863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0219A5B-5442-BC5D-B411-C0FDD64A66A8}"/>
              </a:ext>
            </a:extLst>
          </p:cNvPr>
          <p:cNvSpPr txBox="1"/>
          <p:nvPr/>
        </p:nvSpPr>
        <p:spPr>
          <a:xfrm>
            <a:off x="1410159" y="5012675"/>
            <a:ext cx="26292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hlinkClick r:id="rId3"/>
              </a:rPr>
              <a:t>DUC Information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6042837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2424</TotalTime>
  <Words>276</Words>
  <Application>Microsoft Macintosh PowerPoint</Application>
  <PresentationFormat>Widescreen</PresentationFormat>
  <Paragraphs>36</Paragraphs>
  <Slides>12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Chambers, Christina</dc:creator>
  <cp:lastModifiedBy>Perez-Edgar, Koraly Elisa</cp:lastModifiedBy>
  <cp:revision>7</cp:revision>
  <dcterms:created xsi:type="dcterms:W3CDTF">2022-05-12T20:58:19Z</dcterms:created>
  <dcterms:modified xsi:type="dcterms:W3CDTF">2025-08-12T17:23:45Z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0x01010004DFE7346F2EDD4CA58BA3F50E172074</vt:lpwstr>
  </property>
</Properties>
</file>